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32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92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28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21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71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35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81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6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41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129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355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2E7A6-BE6F-406A-9567-A7FF10C2A136}" type="datetimeFigureOut">
              <a:rPr lang="zh-TW" altLang="en-US" smtClean="0"/>
              <a:t>2020/1/8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4BB75-ABC6-4E2E-93C4-5290674E09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69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3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1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155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7" Type="http://schemas.openxmlformats.org/officeDocument/2006/relationships/image" Target="../media/image197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jpg"/><Relationship Id="rId5" Type="http://schemas.openxmlformats.org/officeDocument/2006/relationships/image" Target="../media/image195.jpg"/><Relationship Id="rId4" Type="http://schemas.openxmlformats.org/officeDocument/2006/relationships/image" Target="../media/image19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5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0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3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1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0" y="0"/>
                <a:ext cx="7209794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M-</a:t>
                </a:r>
                <a:r>
                  <a:rPr lang="en-US" altLang="zh-TW" dirty="0" err="1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ary</a:t>
                </a:r>
                <a:r>
                  <a:rPr lang="en-US" altLang="zh-TW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duo-binary signaling </a:t>
                </a:r>
                <a:r>
                  <a:rPr lang="zh-TW" altLang="en-US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錯誤率 </a:t>
                </a:r>
                <a:r>
                  <a:rPr lang="en-US" altLang="zh-TW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𝑄</m:t>
                    </m:r>
                    <m:rad>
                      <m:radPr>
                        <m:deg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𝑎𝑣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7209794" cy="656013"/>
              </a:xfrm>
              <a:prstGeom prst="rect">
                <a:avLst/>
              </a:prstGeom>
              <a:blipFill>
                <a:blip r:embed="rId2"/>
                <a:stretch>
                  <a:fillRect l="-5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0" y="606095"/>
                <a:ext cx="3488647" cy="495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TW" dirty="0" smtClean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Symbol rate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𝐵𝑖𝑡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𝑅𝑎𝑡𝑒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𝐵𝑖𝑡𝑠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6095"/>
                <a:ext cx="3488647" cy="495328"/>
              </a:xfrm>
              <a:prstGeom prst="rect">
                <a:avLst/>
              </a:prstGeom>
              <a:blipFill>
                <a:blip r:embed="rId3"/>
                <a:stretch>
                  <a:fillRect l="-1049" b="-48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0" y="1101046"/>
                <a:ext cx="7325147" cy="484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TW" dirty="0" smtClean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Raised cosine bandwidth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TW" altLang="en-US" dirty="0" smtClean="0"/>
                  <a:t> 越小，波型越接近方波</a:t>
                </a:r>
                <a:endParaRPr lang="zh-TW" altLang="en-US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1046"/>
                <a:ext cx="7325147" cy="484172"/>
              </a:xfrm>
              <a:prstGeom prst="rect">
                <a:avLst/>
              </a:prstGeom>
              <a:blipFill>
                <a:blip r:embed="rId4"/>
                <a:stretch>
                  <a:fillRect l="-499" b="-88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0" y="1585218"/>
                <a:ext cx="5382627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TW" altLang="en-US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隨機數位波 </a:t>
                </a:r>
                <a:r>
                  <a:rPr lang="en-US" altLang="zh-TW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d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𝑚𝑇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85218"/>
                <a:ext cx="5382627" cy="483466"/>
              </a:xfrm>
              <a:prstGeom prst="rect">
                <a:avLst/>
              </a:prstGeom>
              <a:blipFill>
                <a:blip r:embed="rId5"/>
                <a:stretch>
                  <a:fillRect l="-680" t="-79747" b="-1316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0" y="2030251"/>
                <a:ext cx="5394618" cy="570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TW" altLang="en-US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尤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拉公式 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𝑗𝑥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𝑗𝑥</m:t>
                            </m:r>
                          </m:sup>
                        </m:sSup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𝑗</m:t>
                        </m:r>
                      </m:den>
                    </m:f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𝑗𝑥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𝑗𝑥</m:t>
                            </m:r>
                          </m:sup>
                        </m:sSup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30251"/>
                <a:ext cx="5394618" cy="570413"/>
              </a:xfrm>
              <a:prstGeom prst="rect">
                <a:avLst/>
              </a:prstGeom>
              <a:blipFill>
                <a:blip r:embed="rId6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0" y="2601532"/>
                <a:ext cx="5109797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TW" altLang="en-US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離散傅立葉</a:t>
                </a:r>
                <a:r>
                  <a:rPr lang="en-US" altLang="zh-TW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(DFT)</a:t>
                </a:r>
                <a:r>
                  <a:rPr lang="zh-TW" altLang="en-US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b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f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</m:d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𝜋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  <a:cs typeface="Times New Roman" panose="02020603050405020304" pitchFamily="18" charset="0"/>
                              </a:rPr>
                              <m:t>𝑓𝑚𝑇</m:t>
                            </m:r>
                          </m:sup>
                        </m:sSup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01532"/>
                <a:ext cx="5109797" cy="378245"/>
              </a:xfrm>
              <a:prstGeom prst="rect">
                <a:avLst/>
              </a:prstGeom>
              <a:blipFill>
                <a:blip r:embed="rId7"/>
                <a:stretch>
                  <a:fillRect l="-716" t="-114516" b="-18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0" y="3073590"/>
                <a:ext cx="4175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𝐶𝑇𝐹𝑇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 :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;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73590"/>
                <a:ext cx="4175695" cy="369332"/>
              </a:xfrm>
              <a:prstGeom prst="rect">
                <a:avLst/>
              </a:prstGeom>
              <a:blipFill>
                <a:blip r:embed="rId8"/>
                <a:stretch>
                  <a:fillRect l="-876" t="-3279" b="-18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0" y="3336438"/>
                <a:ext cx="10434716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M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odified duo-binary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2 ;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1 ;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 ;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</m:t>
                            </m:r>
                          </m:e>
                        </m:eqAr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;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;</m:t>
                        </m:r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 ;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&gt;1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 ;|</m:t>
                                </m:r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|&lt;1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36438"/>
                <a:ext cx="10434716" cy="811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0" y="4035821"/>
                <a:ext cx="11654344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Times New Roman" panose="02020603050405020304" pitchFamily="18" charset="0"/>
                      </a:rPr>
                      <m:t>M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-ary duo-binary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𝑚𝑜𝑑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;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;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;</m:t>
                    </m:r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mod M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35821"/>
                <a:ext cx="11654344" cy="485646"/>
              </a:xfrm>
              <a:prstGeom prst="rect">
                <a:avLst/>
              </a:prstGeom>
              <a:blipFill>
                <a:blip r:embed="rId10"/>
                <a:stretch>
                  <a:fillRect l="-314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0" y="4521467"/>
                <a:ext cx="6106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補償通道失真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𝑐𝑜𝑛𝑠𝑡𝑎𝑛𝑡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21467"/>
                <a:ext cx="6106543" cy="369332"/>
              </a:xfrm>
              <a:prstGeom prst="rect">
                <a:avLst/>
              </a:prstGeom>
              <a:blipFill>
                <a:blip r:embed="rId11"/>
                <a:stretch>
                  <a:fillRect l="-599" t="-10000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0" y="4957734"/>
                <a:ext cx="6210098" cy="374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OFDM </a:t>
                </a: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功率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限制</a:t>
                </a: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;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有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個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𝑠𝑢𝑏𝑐𝑎𝑟𝑟𝑖𝑒𝑟</m:t>
                        </m:r>
                      </m:e>
                    </m:nary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7734"/>
                <a:ext cx="6210098" cy="374077"/>
              </a:xfrm>
              <a:prstGeom prst="rect">
                <a:avLst/>
              </a:prstGeom>
              <a:blipFill>
                <a:blip r:embed="rId12"/>
                <a:stretch>
                  <a:fillRect l="-589" t="-114516" b="-18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0" y="5394001"/>
                <a:ext cx="7331494" cy="537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 Peak-to-Average Power Ratio :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𝑃𝐴𝑃𝑅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𝑝𝑒𝑎𝑘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𝑎𝑣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(subcarrier </a:t>
                </a:r>
                <a:r>
                  <a:rPr lang="zh-TW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個數</a:t>
                </a:r>
                <a:r>
                  <a:rPr lang="en-US" altLang="zh-TW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94001"/>
                <a:ext cx="7331494" cy="537006"/>
              </a:xfrm>
              <a:prstGeom prst="rect">
                <a:avLst/>
              </a:prstGeom>
              <a:blipFill>
                <a:blip r:embed="rId13"/>
                <a:stretch>
                  <a:fillRect l="-499" r="-416" b="-11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0" y="5834004"/>
                <a:ext cx="7618176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𝑀𝑢𝑙𝑡𝑖𝑐𝑎𝑟𝑟𝑖𝑒𝑟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𝑠𝑦𝑠𝑡𝑒𝑚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𝑡𝑜𝑡𝑎𝑙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𝑐𝑎𝑝𝑎𝑐𝑖𝑡𝑦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[1+</m:t>
                            </m:r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𝐻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b="0" i="1" smtClean="0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</m:func>
                      </m:e>
                    </m:nary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34004"/>
                <a:ext cx="7618176" cy="578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7618176" y="141320"/>
                <a:ext cx="3995646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𝑍𝐹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𝑒𝑞𝑢𝑎𝑙𝑖𝑧𝑒𝑟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=−1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176" y="141320"/>
                <a:ext cx="3995646" cy="373372"/>
              </a:xfrm>
              <a:prstGeom prst="rect">
                <a:avLst/>
              </a:prstGeom>
              <a:blipFill>
                <a:blip r:embed="rId15"/>
                <a:stretch>
                  <a:fillRect l="-1069" t="-116393" b="-1868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91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28774" cy="14789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8911"/>
            <a:ext cx="7741240" cy="211702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7754" y="1725565"/>
            <a:ext cx="5913665" cy="581296"/>
            <a:chOff x="1340575" y="2277562"/>
            <a:chExt cx="7774850" cy="85725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0575" y="2549025"/>
              <a:ext cx="4686300" cy="31432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4575" y="2277562"/>
              <a:ext cx="2990850" cy="857250"/>
            </a:xfrm>
            <a:prstGeom prst="rect">
              <a:avLst/>
            </a:prstGeom>
          </p:spPr>
        </p:pic>
      </p:grpSp>
      <p:grpSp>
        <p:nvGrpSpPr>
          <p:cNvPr id="13" name="群組 12"/>
          <p:cNvGrpSpPr/>
          <p:nvPr/>
        </p:nvGrpSpPr>
        <p:grpSpPr>
          <a:xfrm>
            <a:off x="7754" y="2307720"/>
            <a:ext cx="5104177" cy="436339"/>
            <a:chOff x="1340575" y="3134812"/>
            <a:chExt cx="6774725" cy="64770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0575" y="3258367"/>
              <a:ext cx="3248025" cy="32385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6300" y="3134812"/>
              <a:ext cx="3429000" cy="647700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5185539" y="2306861"/>
            <a:ext cx="2447653" cy="252945"/>
            <a:chOff x="1340575" y="3782512"/>
            <a:chExt cx="3602900" cy="36195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40575" y="3858171"/>
              <a:ext cx="742950" cy="23812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81225" y="3782512"/>
              <a:ext cx="2762250" cy="361950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7754" y="2704080"/>
            <a:ext cx="8812090" cy="210981"/>
            <a:chOff x="427704" y="3141102"/>
            <a:chExt cx="11087100" cy="32385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704" y="3141102"/>
              <a:ext cx="10525125" cy="32385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952829" y="3141102"/>
              <a:ext cx="561975" cy="295275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0" y="2938957"/>
            <a:ext cx="7194234" cy="1268631"/>
            <a:chOff x="7755" y="3251118"/>
            <a:chExt cx="8812090" cy="1436150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55" y="3251118"/>
              <a:ext cx="8812090" cy="620906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7057" y="3872024"/>
              <a:ext cx="7733486" cy="604421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7057" y="4421200"/>
              <a:ext cx="5800289" cy="266068"/>
            </a:xfrm>
            <a:prstGeom prst="rect">
              <a:avLst/>
            </a:prstGeom>
          </p:spPr>
        </p:pic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156" y="4303379"/>
            <a:ext cx="8208943" cy="2457013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7497788" y="2329311"/>
            <a:ext cx="6044273" cy="3013108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-102182" y="404083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398611" y="3732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28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92529"/>
            <a:ext cx="8882743" cy="1030878"/>
            <a:chOff x="0" y="136071"/>
            <a:chExt cx="11972925" cy="15906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6071"/>
              <a:ext cx="11972925" cy="8382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" y="974271"/>
              <a:ext cx="11953875" cy="752475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737" y="83822"/>
            <a:ext cx="2244787" cy="13236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18" y="1109955"/>
            <a:ext cx="5160305" cy="254490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18" y="3641407"/>
            <a:ext cx="4010298" cy="321659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-87243" y="103818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(c)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4188823" y="1407514"/>
            <a:ext cx="80031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4188823" y="1407514"/>
            <a:ext cx="69193" cy="5450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4214830" y="1417465"/>
            <a:ext cx="7968581" cy="2066102"/>
            <a:chOff x="116991" y="2734993"/>
            <a:chExt cx="10640653" cy="2869656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381" y="3510401"/>
              <a:ext cx="10601325" cy="38100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991" y="2958831"/>
              <a:ext cx="7915275" cy="4191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32853" y="2734993"/>
              <a:ext cx="2400300" cy="866775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878" y="3822703"/>
              <a:ext cx="4305300" cy="333375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74675" y="3851278"/>
              <a:ext cx="2447925" cy="304800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6381" y="4142639"/>
              <a:ext cx="10631263" cy="1462010"/>
            </a:xfrm>
            <a:prstGeom prst="rect">
              <a:avLst/>
            </a:prstGeom>
          </p:spPr>
        </p:pic>
      </p:grpSp>
      <p:pic>
        <p:nvPicPr>
          <p:cNvPr id="23" name="圖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2309" y="3599771"/>
            <a:ext cx="7734937" cy="3184205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4183228" y="327207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9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" y="0"/>
            <a:ext cx="9056914" cy="2461789"/>
            <a:chOff x="0" y="0"/>
            <a:chExt cx="12052391" cy="374250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41" y="0"/>
              <a:ext cx="11982450" cy="10763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41" y="1076325"/>
              <a:ext cx="11801475" cy="8382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08959"/>
              <a:ext cx="11858625" cy="1733550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915" y="0"/>
            <a:ext cx="3065416" cy="109727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" y="2461788"/>
            <a:ext cx="4979070" cy="264798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7382" y="4355511"/>
            <a:ext cx="4228515" cy="250249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2559" y="26057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469559" y="246178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(c)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6467" y="2461788"/>
            <a:ext cx="5185533" cy="42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5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" y="0"/>
            <a:ext cx="9204960" cy="1959429"/>
            <a:chOff x="0" y="0"/>
            <a:chExt cx="11344275" cy="257232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344275" cy="7239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23900"/>
              <a:ext cx="11344275" cy="1848428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127" y="184512"/>
            <a:ext cx="2422072" cy="164354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44" y="2110798"/>
            <a:ext cx="5950967" cy="2827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911" y="2097334"/>
            <a:ext cx="3244758" cy="29620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44" y="2393536"/>
            <a:ext cx="6021705" cy="112325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765" y="3693392"/>
            <a:ext cx="5867146" cy="29052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7732" y="3625554"/>
            <a:ext cx="2123258" cy="49049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4073" y="2857947"/>
            <a:ext cx="2413596" cy="18173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765" y="4201446"/>
            <a:ext cx="7417817" cy="172251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765" y="6072774"/>
            <a:ext cx="4091395" cy="31472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23817" y="5923963"/>
            <a:ext cx="1988079" cy="62546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-65225" y="179698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(c)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-78308" y="34343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(d)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0" y="68171"/>
            <a:ext cx="8316686" cy="3245305"/>
            <a:chOff x="0" y="68171"/>
            <a:chExt cx="9413966" cy="3245305"/>
          </a:xfrm>
        </p:grpSpPr>
        <p:grpSp>
          <p:nvGrpSpPr>
            <p:cNvPr id="10" name="群組 9"/>
            <p:cNvGrpSpPr/>
            <p:nvPr/>
          </p:nvGrpSpPr>
          <p:grpSpPr>
            <a:xfrm>
              <a:off x="82050" y="68171"/>
              <a:ext cx="9331916" cy="1882549"/>
              <a:chOff x="82050" y="68171"/>
              <a:chExt cx="12109950" cy="2647534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050" y="68171"/>
                <a:ext cx="11801475" cy="1304925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9291" y="956175"/>
                <a:ext cx="9152709" cy="1759530"/>
              </a:xfrm>
              <a:prstGeom prst="rect">
                <a:avLst/>
              </a:prstGeom>
            </p:spPr>
          </p:pic>
        </p:grpSp>
        <p:grpSp>
          <p:nvGrpSpPr>
            <p:cNvPr id="9" name="群組 8"/>
            <p:cNvGrpSpPr/>
            <p:nvPr/>
          </p:nvGrpSpPr>
          <p:grpSpPr>
            <a:xfrm>
              <a:off x="0" y="1950721"/>
              <a:ext cx="9344297" cy="631422"/>
              <a:chOff x="0" y="2715705"/>
              <a:chExt cx="12171590" cy="978486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715705"/>
                <a:ext cx="11763375" cy="342900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214670"/>
                <a:ext cx="8990104" cy="329834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90104" y="3064983"/>
                <a:ext cx="3181486" cy="629208"/>
              </a:xfrm>
              <a:prstGeom prst="rect">
                <a:avLst/>
              </a:prstGeom>
            </p:spPr>
          </p:pic>
        </p:grpSp>
        <p:grpSp>
          <p:nvGrpSpPr>
            <p:cNvPr id="14" name="群組 13"/>
            <p:cNvGrpSpPr/>
            <p:nvPr/>
          </p:nvGrpSpPr>
          <p:grpSpPr>
            <a:xfrm>
              <a:off x="0" y="2497310"/>
              <a:ext cx="9176255" cy="816166"/>
              <a:chOff x="0" y="2710805"/>
              <a:chExt cx="12334875" cy="1215964"/>
            </a:xfrm>
          </p:grpSpPr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2755194"/>
                <a:ext cx="2981325" cy="371475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1325" y="2710805"/>
                <a:ext cx="7058025" cy="38100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3136194"/>
                <a:ext cx="12334875" cy="790575"/>
              </a:xfrm>
              <a:prstGeom prst="rect">
                <a:avLst/>
              </a:prstGeom>
            </p:spPr>
          </p:pic>
        </p:grpSp>
      </p:grpSp>
      <p:grpSp>
        <p:nvGrpSpPr>
          <p:cNvPr id="21" name="群組 20"/>
          <p:cNvGrpSpPr/>
          <p:nvPr/>
        </p:nvGrpSpPr>
        <p:grpSpPr>
          <a:xfrm>
            <a:off x="44154" y="3357768"/>
            <a:ext cx="5372577" cy="2857199"/>
            <a:chOff x="44154" y="3357768"/>
            <a:chExt cx="5903593" cy="2857199"/>
          </a:xfrm>
        </p:grpSpPr>
        <p:grpSp>
          <p:nvGrpSpPr>
            <p:cNvPr id="18" name="群組 17"/>
            <p:cNvGrpSpPr/>
            <p:nvPr/>
          </p:nvGrpSpPr>
          <p:grpSpPr>
            <a:xfrm>
              <a:off x="44154" y="3357768"/>
              <a:ext cx="5903593" cy="1684849"/>
              <a:chOff x="193766" y="3514168"/>
              <a:chExt cx="10725807" cy="2628900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766" y="3514168"/>
                <a:ext cx="9296400" cy="2628900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76248" y="5444898"/>
                <a:ext cx="3743325" cy="409575"/>
              </a:xfrm>
              <a:prstGeom prst="rect">
                <a:avLst/>
              </a:prstGeom>
            </p:spPr>
          </p:pic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86" y="5028119"/>
              <a:ext cx="5013960" cy="1186848"/>
            </a:xfrm>
            <a:prstGeom prst="rect">
              <a:avLst/>
            </a:prstGeom>
          </p:spPr>
        </p:pic>
      </p:grpSp>
      <p:sp>
        <p:nvSpPr>
          <p:cNvPr id="20" name="文字方塊 19"/>
          <p:cNvSpPr txBox="1"/>
          <p:nvPr/>
        </p:nvSpPr>
        <p:spPr>
          <a:xfrm>
            <a:off x="-65225" y="315860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25" name="群組 24"/>
          <p:cNvGrpSpPr/>
          <p:nvPr/>
        </p:nvGrpSpPr>
        <p:grpSpPr>
          <a:xfrm rot="5400000">
            <a:off x="7499442" y="2173014"/>
            <a:ext cx="6789829" cy="2443801"/>
            <a:chOff x="2085714" y="2878121"/>
            <a:chExt cx="9218692" cy="3193191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46131" y="2878121"/>
              <a:ext cx="9058275" cy="1485900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28713" y="4342171"/>
              <a:ext cx="9029700" cy="942975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85714" y="5242637"/>
              <a:ext cx="8924925" cy="828675"/>
            </a:xfrm>
            <a:prstGeom prst="rect">
              <a:avLst/>
            </a:prstGeom>
          </p:spPr>
        </p:pic>
      </p:grpSp>
      <p:sp>
        <p:nvSpPr>
          <p:cNvPr id="26" name="文字方塊 25"/>
          <p:cNvSpPr txBox="1"/>
          <p:nvPr/>
        </p:nvSpPr>
        <p:spPr>
          <a:xfrm>
            <a:off x="11723973" y="6533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5416731" y="3048155"/>
            <a:ext cx="4441417" cy="3742700"/>
            <a:chOff x="5232596" y="3013254"/>
            <a:chExt cx="4441417" cy="3742700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45137" y="3205470"/>
              <a:ext cx="2042748" cy="267503"/>
            </a:xfrm>
            <a:prstGeom prst="rect">
              <a:avLst/>
            </a:prstGeom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42563" y="3013254"/>
              <a:ext cx="1798035" cy="689028"/>
            </a:xfrm>
            <a:prstGeom prst="rect">
              <a:avLst/>
            </a:prstGeom>
          </p:spPr>
        </p:pic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32596" y="3730587"/>
              <a:ext cx="3895461" cy="608282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45137" y="4337053"/>
              <a:ext cx="4428876" cy="504415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62791" y="4875028"/>
              <a:ext cx="1843891" cy="306181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232596" y="5185539"/>
              <a:ext cx="4394699" cy="581400"/>
            </a:xfrm>
            <a:prstGeom prst="rect">
              <a:avLst/>
            </a:prstGeom>
          </p:spPr>
        </p:pic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232596" y="5736756"/>
              <a:ext cx="3277649" cy="1019198"/>
            </a:xfrm>
            <a:prstGeom prst="rect">
              <a:avLst/>
            </a:prstGeom>
          </p:spPr>
        </p:pic>
      </p:grpSp>
      <p:sp>
        <p:nvSpPr>
          <p:cNvPr id="35" name="文字方塊 34"/>
          <p:cNvSpPr txBox="1"/>
          <p:nvPr/>
        </p:nvSpPr>
        <p:spPr>
          <a:xfrm>
            <a:off x="4981714" y="308279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(c)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7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1" y="0"/>
            <a:ext cx="8769530" cy="3222171"/>
            <a:chOff x="118832" y="221660"/>
            <a:chExt cx="12270471" cy="47789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376" y="505641"/>
              <a:ext cx="7381875" cy="3429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6251" y="221660"/>
              <a:ext cx="2333625" cy="7715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376" y="993185"/>
              <a:ext cx="11458575" cy="19812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376" y="2931522"/>
              <a:ext cx="9153525" cy="1628775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0303" y="4012746"/>
              <a:ext cx="1238250" cy="40005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98553" y="3965121"/>
              <a:ext cx="2190750" cy="447675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434651">
              <a:off x="118832" y="4476735"/>
              <a:ext cx="6953250" cy="523875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261232" y="3256053"/>
            <a:ext cx="6729141" cy="3601947"/>
            <a:chOff x="141922" y="3190739"/>
            <a:chExt cx="9458325" cy="5086350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922" y="3190739"/>
              <a:ext cx="2886075" cy="447675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1922" y="3638414"/>
              <a:ext cx="9458325" cy="4638675"/>
            </a:xfrm>
            <a:prstGeom prst="rect">
              <a:avLst/>
            </a:prstGeom>
          </p:spPr>
        </p:pic>
      </p:grpSp>
      <p:sp>
        <p:nvSpPr>
          <p:cNvPr id="25" name="文字方塊 24"/>
          <p:cNvSpPr txBox="1"/>
          <p:nvPr/>
        </p:nvSpPr>
        <p:spPr>
          <a:xfrm>
            <a:off x="-65225" y="315860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5021" y="3493837"/>
            <a:ext cx="3335273" cy="308637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5021" y="104386"/>
            <a:ext cx="3319437" cy="1902293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0512" y="2006679"/>
            <a:ext cx="2386495" cy="55073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42177" y="2550848"/>
            <a:ext cx="2122212" cy="364208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2177" y="2862597"/>
            <a:ext cx="1462633" cy="505035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8108683" y="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192879" y="3156616"/>
            <a:ext cx="159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(c)(d) </a:t>
            </a:r>
            <a:r>
              <a:rPr lang="zh-TW" altLang="en-US" dirty="0" smtClean="0">
                <a:solidFill>
                  <a:srgbClr val="FF0000"/>
                </a:solidFill>
              </a:rPr>
              <a:t>在 </a:t>
            </a:r>
            <a:r>
              <a:rPr lang="en-US" altLang="zh-TW" dirty="0" smtClean="0">
                <a:solidFill>
                  <a:srgbClr val="FF0000"/>
                </a:solidFill>
              </a:rPr>
              <a:t>page5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3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42395" cy="22947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5190"/>
            <a:ext cx="5155173" cy="389914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24" y="2554409"/>
            <a:ext cx="6643776" cy="42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68408" cy="24631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3191"/>
            <a:ext cx="5631076" cy="14440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5838"/>
            <a:ext cx="5279612" cy="229216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95179" y="3555115"/>
            <a:ext cx="4359835" cy="22880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04072" y="2400530"/>
            <a:ext cx="6718120" cy="19170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8679" y="2575916"/>
            <a:ext cx="5781839" cy="63000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887276" y="0"/>
            <a:ext cx="668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右邊題目、</a:t>
            </a:r>
            <a:r>
              <a:rPr lang="en-US" altLang="zh-TW" dirty="0" smtClean="0"/>
              <a:t>c</a:t>
            </a:r>
            <a:r>
              <a:rPr lang="zh-TW" altLang="en-US" dirty="0" smtClean="0"/>
              <a:t>、</a:t>
            </a:r>
            <a:r>
              <a:rPr lang="en-US" altLang="zh-TW" dirty="0"/>
              <a:t>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691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8342811" cy="33691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1" b="651"/>
          <a:stretch/>
        </p:blipFill>
        <p:spPr>
          <a:xfrm>
            <a:off x="4367814" y="3369123"/>
            <a:ext cx="7905976" cy="34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4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" y="0"/>
                <a:ext cx="12191998" cy="1299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p"/>
                </a:pP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frequency response of a band-limited channel is represented by </a:t>
                </a:r>
                <a14:m>
                  <m:oMath xmlns:m="http://schemas.openxmlformats.org/officeDocument/2006/math"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1+</m:t>
                            </m:r>
                            <m:func>
                              <m:funcPr>
                                <m:ctrlPr>
                                  <a:rPr lang="en-US" altLang="zh-TW" sz="1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1500" b="0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sz="1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𝜋</m:t>
                                    </m:r>
                                    <m:r>
                                      <a:rPr lang="en-US" altLang="zh-TW" sz="15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  <m:sSub>
                                      <m:sSubPr>
                                        <m:ctrlPr>
                                          <a:rPr lang="en-US" altLang="zh-TW" sz="15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5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altLang="zh-TW" sz="15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sz="1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5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0   , 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zh-TW" alt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W is the </a:t>
                </a:r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 bandwidth . A transmitter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limited bandwidth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applied to the transmit sequence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 </a:t>
                </a:r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an independent binary random sequence taking values of ±1 at the period of T with equal probability. And the signal will pass through the channel with AWGN noise n(t) and be processed by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 to get the output y(t).</a:t>
                </a:r>
                <a:endParaRPr lang="zh-TW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" y="0"/>
                <a:ext cx="12191998" cy="1299715"/>
              </a:xfrm>
              <a:prstGeom prst="rect">
                <a:avLst/>
              </a:prstGeom>
              <a:blipFill>
                <a:blip r:embed="rId2"/>
                <a:stretch>
                  <a:fillRect l="-150" r="-200" b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040" y="1074964"/>
            <a:ext cx="4801960" cy="1002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43840" y="1284851"/>
                <a:ext cx="727165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15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please write the equivalent discrete time</a:t>
                </a:r>
              </a:p>
              <a:p>
                <a:pPr algn="just"/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expression </a:t>
                </a:r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the output of the sampler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𝑘𝑇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zh-TW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284851"/>
                <a:ext cx="7271657" cy="582532"/>
              </a:xfrm>
              <a:prstGeom prst="rect">
                <a:avLst/>
              </a:prstGeom>
              <a:blipFill>
                <a:blip r:embed="rId4"/>
                <a:stretch>
                  <a:fillRect l="-335" t="-2105" b="-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43840" y="1779496"/>
                <a:ext cx="7271657" cy="595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15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,what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ISI pattern in terms of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    </a:t>
                </a:r>
                <a14:m>
                  <m:oMath xmlns:m="http://schemas.openxmlformats.org/officeDocument/2006/math">
                    <m:r>
                      <a:rPr lang="en-US" altLang="zh-TW" sz="16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resulting from the channel? </a:t>
                </a:r>
                <a:endParaRPr lang="zh-TW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779496"/>
                <a:ext cx="7271657" cy="595548"/>
              </a:xfrm>
              <a:prstGeom prst="rect">
                <a:avLst/>
              </a:prstGeom>
              <a:blipFill>
                <a:blip r:embed="rId5"/>
                <a:stretch>
                  <a:fillRect l="-335" t="-3061" r="-419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820476" y="2327177"/>
                <a:ext cx="7936095" cy="652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𝑘𝑇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𝑛𝑇</m:t>
                              </m:r>
                            </m:e>
                          </m:d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𝑘𝑇</m:t>
                              </m:r>
                            </m:e>
                          </m:d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𝑘𝑇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TW" sz="15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15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5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5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476" y="2327177"/>
                <a:ext cx="7936095" cy="6524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80425" y="2308549"/>
                <a:ext cx="3303468" cy="652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5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5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𝑛𝑇</m:t>
                              </m:r>
                            </m:e>
                          </m:d>
                          <m: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15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25" y="2308549"/>
                <a:ext cx="3303468" cy="6524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25671" y="23999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80425" y="2866923"/>
                <a:ext cx="6497676" cy="524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+1])</m:t>
                      </m:r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25" y="2866923"/>
                <a:ext cx="6497676" cy="524503"/>
              </a:xfrm>
              <a:prstGeom prst="rect">
                <a:avLst/>
              </a:prstGeom>
              <a:blipFill>
                <a:blip r:embed="rId8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80425" y="3301749"/>
                <a:ext cx="6531275" cy="532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25" y="3301749"/>
                <a:ext cx="6531275" cy="532582"/>
              </a:xfrm>
              <a:prstGeom prst="rect">
                <a:avLst/>
              </a:prstGeom>
              <a:blipFill>
                <a:blip r:embed="rId9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5671" y="293047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042482" y="3299810"/>
                <a:ext cx="4361450" cy="652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50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𝐼𝑆𝐼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82" y="3299810"/>
                <a:ext cx="4361450" cy="6524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接點 2"/>
          <p:cNvCxnSpPr/>
          <p:nvPr/>
        </p:nvCxnSpPr>
        <p:spPr>
          <a:xfrm>
            <a:off x="0" y="39522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5671" y="4013525"/>
            <a:ext cx="4206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Please explain why we use multicarrier system ?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-55913" y="4250006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(SOL)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79228" y="4482811"/>
            <a:ext cx="43867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500" u="sng" dirty="0" smtClean="0"/>
              <a:t>Advantage : </a:t>
            </a:r>
          </a:p>
          <a:p>
            <a:pPr marL="342900" indent="-342900" algn="just">
              <a:buAutoNum type="arabicPeriod"/>
            </a:pPr>
            <a:r>
              <a:rPr lang="zh-TW" altLang="en-US" sz="1500" dirty="0" smtClean="0"/>
              <a:t>可減輕 </a:t>
            </a:r>
            <a:r>
              <a:rPr lang="en-US" altLang="zh-TW" sz="1500" dirty="0" smtClean="0"/>
              <a:t>multipath fading</a:t>
            </a:r>
          </a:p>
          <a:p>
            <a:pPr marL="342900" indent="-342900" algn="just">
              <a:buAutoNum type="arabicPeriod"/>
            </a:pPr>
            <a:r>
              <a:rPr lang="zh-TW" altLang="en-US" sz="1500" dirty="0" smtClean="0"/>
              <a:t>強化對 </a:t>
            </a:r>
            <a:r>
              <a:rPr lang="en-US" altLang="zh-TW" sz="1500" dirty="0" smtClean="0"/>
              <a:t>ISI</a:t>
            </a:r>
            <a:r>
              <a:rPr lang="zh-TW" altLang="en-US" sz="1500" dirty="0" smtClean="0"/>
              <a:t> 的抵抗性</a:t>
            </a:r>
            <a:endParaRPr lang="en-US" altLang="zh-TW" sz="1500" dirty="0"/>
          </a:p>
          <a:p>
            <a:pPr marL="342900" indent="-342900" algn="just">
              <a:buAutoNum type="arabicPeriod"/>
            </a:pPr>
            <a:r>
              <a:rPr lang="zh-TW" altLang="en-US" sz="1500" dirty="0" smtClean="0"/>
              <a:t>可讓每個 </a:t>
            </a:r>
            <a:r>
              <a:rPr lang="en-US" altLang="zh-TW" sz="1500" dirty="0" smtClean="0"/>
              <a:t>subcarrier </a:t>
            </a:r>
            <a:r>
              <a:rPr lang="zh-TW" altLang="en-US" sz="1500" dirty="0" smtClean="0"/>
              <a:t>的 </a:t>
            </a:r>
            <a:r>
              <a:rPr lang="en-US" altLang="zh-TW" sz="1500" dirty="0" smtClean="0"/>
              <a:t>equalizer </a:t>
            </a:r>
            <a:r>
              <a:rPr lang="zh-TW" altLang="en-US" sz="1500" dirty="0" smtClean="0"/>
              <a:t>簡化</a:t>
            </a:r>
            <a:endParaRPr lang="en-US" altLang="zh-TW" sz="1500" dirty="0"/>
          </a:p>
          <a:p>
            <a:pPr marL="342900" indent="-342900" algn="just">
              <a:buAutoNum type="arabicPeriod"/>
            </a:pPr>
            <a:r>
              <a:rPr lang="zh-TW" altLang="en-US" sz="1500" dirty="0" smtClean="0"/>
              <a:t>對由 </a:t>
            </a:r>
            <a:r>
              <a:rPr lang="en-US" altLang="zh-TW" sz="1500" dirty="0" smtClean="0"/>
              <a:t>impulse noise </a:t>
            </a:r>
            <a:r>
              <a:rPr lang="zh-TW" altLang="en-US" sz="1500" dirty="0" smtClean="0"/>
              <a:t>引起的干擾的敏感度較低。</a:t>
            </a:r>
            <a:endParaRPr lang="zh-TW" altLang="en-US" sz="15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624740" y="4013525"/>
            <a:ext cx="7506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Explain what water-filling algorithm is and why we use this algorithm. Try to draw a picture and explain it.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4450080" y="3952233"/>
            <a:ext cx="34834" cy="290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859714" y="4729789"/>
            <a:ext cx="3561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紅色區域是要分配給每個 </a:t>
            </a:r>
            <a:r>
              <a:rPr lang="en-US" altLang="zh-TW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subchannel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的功率，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軸為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channel quality </a:t>
            </a:r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的倒數。因此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water-filling </a:t>
            </a:r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的概念為給越好的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channel </a:t>
            </a:r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分配越多的功率，給越差的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分配越少的功率，以獲得最大的 </a:t>
            </a:r>
            <a:r>
              <a:rPr lang="en-US" altLang="zh-TW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 capacity</a:t>
            </a:r>
            <a:r>
              <a:rPr lang="zh-TW" alt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TW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0269" y="4530808"/>
            <a:ext cx="3630708" cy="2148665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4467497" y="4530808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(SOL)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7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33" y="1632958"/>
            <a:ext cx="3099255" cy="1105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" y="0"/>
                <a:ext cx="12191998" cy="157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p"/>
                </a:pP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 transmission with controlled ISI using a duo-binary signal defined as </a:t>
                </a:r>
                <a14:m>
                  <m:oMath xmlns:m="http://schemas.openxmlformats.org/officeDocument/2006/math"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𝑛𝑇</m:t>
                        </m:r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1 , 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=0, 1</m:t>
                            </m:r>
                          </m:e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0 , 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zh-TW" alt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the sampling period </a:t>
                </a:r>
                <a14:m>
                  <m:oMath xmlns:m="http://schemas.openxmlformats.org/officeDocument/2006/math"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zh-TW" altLang="en-US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W is the channel bandwidth. </a:t>
                </a:r>
                <a:r>
                  <a:rPr lang="en-US" altLang="zh-TW" sz="15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Please find and plot frequency spectrum of transmission signal.</a:t>
                </a:r>
              </a:p>
              <a:p>
                <a:pPr algn="just"/>
                <a:r>
                  <a:rPr lang="en-US" altLang="zh-TW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altLang="zh-TW" sz="15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1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(a), but change to use modified duo-binary signal defined as </a:t>
                </a:r>
                <a14:m>
                  <m:oMath xmlns:m="http://schemas.openxmlformats.org/officeDocument/2006/math"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𝑛𝑇</m:t>
                        </m:r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1 , 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=−1</m:t>
                            </m:r>
                          </m:e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−1, 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0, 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" y="0"/>
                <a:ext cx="12191998" cy="1574983"/>
              </a:xfrm>
              <a:prstGeom prst="rect">
                <a:avLst/>
              </a:prstGeom>
              <a:blipFill>
                <a:blip r:embed="rId3"/>
                <a:stretch>
                  <a:fillRect l="-150" r="-2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/>
          <p:cNvSpPr txBox="1"/>
          <p:nvPr/>
        </p:nvSpPr>
        <p:spPr>
          <a:xfrm>
            <a:off x="0" y="157498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84631" y="1487286"/>
                <a:ext cx="785702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𝑛𝑓𝑇</m:t>
                          </m:r>
                        </m:sup>
                      </m:sSup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sSup>
                        <m:sSup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f>
                                <m:fPr>
                                  <m:ctrl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f>
                                <m:fPr>
                                  <m:ctrl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sSup>
                        <m:sSupPr>
                          <m:ctrlPr>
                            <a:rPr lang="en-US" altLang="zh-TW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sz="1500" i="1">
                              <a:latin typeface="Cambria Math" panose="02040503050406030204" pitchFamily="18" charset="0"/>
                            </a:rPr>
                            <m:t>𝑓</m:t>
                          </m:r>
                          <m:f>
                            <m:fPr>
                              <m:ctrlP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5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5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31" y="1487286"/>
                <a:ext cx="7857023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654" y="591632"/>
            <a:ext cx="1629959" cy="115036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0" y="218591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84631" y="2065117"/>
                <a:ext cx="7408182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𝑓𝑇</m:t>
                          </m:r>
                        </m:sup>
                      </m:sSup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𝑓𝑇</m:t>
                          </m:r>
                        </m:sup>
                      </m:sSup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𝑗𝑇𝑠𝑖𝑛</m:t>
                      </m:r>
                      <m:d>
                        <m:d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𝑓𝑇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unc>
                        <m:func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5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func>
                        <m:func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15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altLang="zh-TW" sz="15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31" y="2065117"/>
                <a:ext cx="7408182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/>
          <p:cNvGrpSpPr/>
          <p:nvPr/>
        </p:nvGrpSpPr>
        <p:grpSpPr>
          <a:xfrm>
            <a:off x="78377" y="2887430"/>
            <a:ext cx="8351521" cy="2453957"/>
            <a:chOff x="78377" y="2917657"/>
            <a:chExt cx="8351521" cy="2453957"/>
          </a:xfrm>
        </p:grpSpPr>
        <p:grpSp>
          <p:nvGrpSpPr>
            <p:cNvPr id="12" name="群組 11"/>
            <p:cNvGrpSpPr/>
            <p:nvPr/>
          </p:nvGrpSpPr>
          <p:grpSpPr>
            <a:xfrm>
              <a:off x="78378" y="2917657"/>
              <a:ext cx="8351520" cy="1602377"/>
              <a:chOff x="390525" y="2547937"/>
              <a:chExt cx="11410950" cy="2232787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525" y="2547937"/>
                <a:ext cx="11410950" cy="1762125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0525" y="4310062"/>
                <a:ext cx="9450160" cy="470662"/>
              </a:xfrm>
              <a:prstGeom prst="rect">
                <a:avLst/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377" y="4520034"/>
              <a:ext cx="7299589" cy="513806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377" y="5098864"/>
              <a:ext cx="7059794" cy="272750"/>
            </a:xfrm>
            <a:prstGeom prst="rect">
              <a:avLst/>
            </a:prstGeom>
          </p:spPr>
        </p:pic>
      </p:grpSp>
      <p:cxnSp>
        <p:nvCxnSpPr>
          <p:cNvPr id="3" name="直線接點 2"/>
          <p:cNvCxnSpPr/>
          <p:nvPr/>
        </p:nvCxnSpPr>
        <p:spPr>
          <a:xfrm>
            <a:off x="0" y="281315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338" y="5559877"/>
            <a:ext cx="4147593" cy="39189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3679" y="5406411"/>
            <a:ext cx="1740835" cy="698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525839" y="5615381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839" y="5615381"/>
                <a:ext cx="43152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62902" y="553854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338" y="6069520"/>
            <a:ext cx="6464900" cy="585092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6994822" y="4719558"/>
            <a:ext cx="54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9087" y="4909267"/>
            <a:ext cx="4685052" cy="17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62331" cy="23312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1282"/>
            <a:ext cx="5548993" cy="14592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0533"/>
            <a:ext cx="7107827" cy="1370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65391" y="5255384"/>
                <a:ext cx="5718938" cy="691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𝑡𝑟𝑎𝑛𝑠𝑚𝑖𝑡𝑡𝑒𝑟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𝑖𝑚𝑝𝑢𝑙𝑠𝑒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𝑟𝑒𝑠𝑝𝑜𝑛𝑠𝑒</m:t>
                      </m:r>
                    </m:oMath>
                  </m:oMathPara>
                </a14:m>
                <a:endParaRPr lang="en-US" altLang="zh-TW" sz="1500" dirty="0" smtClean="0"/>
              </a:p>
              <a:p>
                <a14:m>
                  <m:oMath xmlns:m="http://schemas.openxmlformats.org/officeDocument/2006/math"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𝑊𝑡</m:t>
                        </m:r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  <m:d>
                          <m:d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TW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𝑠𝑖𝑛𝑐</m:t>
                    </m:r>
                    <m:d>
                      <m:d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TW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1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𝑠𝑖𝑛𝑐</m:t>
                    </m:r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altLang="zh-TW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altLang="zh-TW" sz="15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TW" sz="1500" dirty="0" smtClean="0"/>
                  <a:t> </a:t>
                </a:r>
                <a:endParaRPr lang="zh-TW" altLang="en-US" sz="15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1" y="5255384"/>
                <a:ext cx="5718938" cy="691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65391" y="5956975"/>
                <a:ext cx="3308278" cy="795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𝐵𝑎𝑠𝑒𝑏𝑎𝑛𝑑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𝑟𝑒𝑠𝑝𝑜𝑛𝑠𝑒</m:t>
                      </m:r>
                    </m:oMath>
                  </m:oMathPara>
                </a14:m>
                <a:endParaRPr lang="en-US" altLang="zh-TW" sz="15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/>
                            <m:sup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sSub>
                                <m:sSubPr>
                                  <m:ctrlP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15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 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15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TW" sz="15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15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1" y="5956975"/>
                <a:ext cx="3308278" cy="7957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129053" y="524978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661249" y="16857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807" y="1780023"/>
            <a:ext cx="2299852" cy="27510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2159" y="2055125"/>
            <a:ext cx="3072999" cy="28030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8807" y="2330227"/>
            <a:ext cx="3761476" cy="32491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1249" y="2843109"/>
            <a:ext cx="2446370" cy="36821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8222" y="3213237"/>
            <a:ext cx="4512696" cy="48412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3267" y="3790533"/>
            <a:ext cx="3502641" cy="3047659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8108807" y="379053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(c)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87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/>
          <p:cNvSpPr txBox="1"/>
          <p:nvPr/>
        </p:nvSpPr>
        <p:spPr>
          <a:xfrm>
            <a:off x="2" y="0"/>
            <a:ext cx="1219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transmission of a signal pulse with a raised cosine spectrum through a channel results in the following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(noise-free)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sampled output from the demodulator: </a:t>
            </a:r>
            <a:endParaRPr lang="en-US" altLang="zh-TW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" y="543955"/>
            <a:ext cx="9165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altLang="zh-TW" sz="1600" dirty="0">
                <a:solidFill>
                  <a:prstClr val="black"/>
                </a:solidFill>
              </a:rPr>
              <a:t>Determine the tap coefficients of a three-tap linear equalizer based on the zero-forcing criterion. </a:t>
            </a:r>
          </a:p>
          <a:p>
            <a:pPr lvl="0" algn="just"/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altLang="zh-TW" sz="1600" dirty="0">
                <a:solidFill>
                  <a:prstClr val="black"/>
                </a:solidFill>
              </a:rPr>
              <a:t>For the coefficients determined in (a), determine the output of the equalizer for the case of the isolated </a:t>
            </a:r>
            <a:r>
              <a:rPr lang="en-US" altLang="zh-TW" sz="1600" dirty="0" smtClean="0">
                <a:solidFill>
                  <a:prstClr val="black"/>
                </a:solidFill>
              </a:rPr>
              <a:t>pulse</a:t>
            </a:r>
            <a:r>
              <a:rPr lang="en-US" altLang="zh-TW" sz="1600" dirty="0">
                <a:solidFill>
                  <a:prstClr val="black"/>
                </a:solidFill>
              </a:rPr>
              <a:t>. Thus, determine the residual ISI and its span in the time. </a:t>
            </a:r>
            <a:endParaRPr lang="zh-TW" alt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021" y="485266"/>
            <a:ext cx="2978794" cy="167986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25" y="1400709"/>
            <a:ext cx="3628367" cy="966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4200192" y="1699395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192" y="1699395"/>
                <a:ext cx="4315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517" y="1420377"/>
            <a:ext cx="1977095" cy="927367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35487" y="140070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53656" y="2335928"/>
            <a:ext cx="3074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equalizer is :</a:t>
            </a:r>
            <a:endParaRPr lang="zh-TW" alt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" y="224453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2666100"/>
            <a:ext cx="4858129" cy="3893333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785" y="2505205"/>
            <a:ext cx="6700187" cy="1012112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>
          <a:xfrm>
            <a:off x="4992414" y="3626069"/>
            <a:ext cx="7199586" cy="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5002924" y="3674778"/>
            <a:ext cx="10510" cy="3183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8227" y="3674778"/>
            <a:ext cx="6502847" cy="253530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1979" y="6237768"/>
            <a:ext cx="5385027" cy="61945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5010493" y="367570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(c)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028927" y="63178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(d)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20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" y="0"/>
                <a:ext cx="12191998" cy="834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p"/>
                </a:pPr>
                <a:r>
                  <a:rPr lang="en-US" altLang="zh-TW" sz="1600" dirty="0" smtClean="0"/>
                  <a:t>A binary communication system transmits the same information on two diversity channels. The two received signals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=0,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uncorrelated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variables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zh-TW" sz="1600" dirty="0"/>
                  <a:t>The detector bases its decision on the linear combination </a:t>
                </a:r>
                <a:r>
                  <a:rPr lang="en-US" altLang="zh-TW" sz="1600" dirty="0" smtClean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" y="0"/>
                <a:ext cx="12191998" cy="834331"/>
              </a:xfrm>
              <a:prstGeom prst="rect">
                <a:avLst/>
              </a:prstGeom>
              <a:blipFill>
                <a:blip r:embed="rId2"/>
                <a:stretch>
                  <a:fillRect l="-200" t="-2920" r="-250" b="-87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768" y="669925"/>
            <a:ext cx="1740760" cy="7118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93" y="834331"/>
            <a:ext cx="8708707" cy="1009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63122" y="2021840"/>
                <a:ext cx="5318828" cy="348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𝐺𝑎𝑢𝑠𝑠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 ;</m:t>
                      </m:r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rad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22" y="2021840"/>
                <a:ext cx="5318828" cy="34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3122" y="2429410"/>
                <a:ext cx="2668487" cy="819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rad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22" y="2429410"/>
                <a:ext cx="2668487" cy="819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2175" y="2548533"/>
            <a:ext cx="1771650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203825" y="2697242"/>
                <a:ext cx="431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825" y="2697242"/>
                <a:ext cx="4315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5353" y="2534245"/>
            <a:ext cx="800100" cy="69532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5524" y="181948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24" y="3796987"/>
            <a:ext cx="3256569" cy="41724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2175" y="3672926"/>
            <a:ext cx="2801663" cy="61620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24" y="4437837"/>
            <a:ext cx="4944156" cy="33083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825" y="4306611"/>
            <a:ext cx="2327656" cy="70478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524" y="5041356"/>
            <a:ext cx="5464381" cy="32505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79905" y="4956315"/>
            <a:ext cx="1833227" cy="55605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524" y="5675867"/>
            <a:ext cx="6432153" cy="46448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67946" y="328242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1410" y="3611562"/>
            <a:ext cx="4620590" cy="31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9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2" y="0"/>
                <a:ext cx="12191998" cy="1036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p"/>
                </a:pP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linear channel with bandwidth W . The channel is equally divided into three sub-channels which has squared magnitude response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piecewise-linear form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=1, </m:t>
                    </m:r>
                    <m:f>
                      <m:f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sub-channels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ml-IN" altLang="zh-TW" sz="1600" dirty="0" smtClean="0">
                    <a:latin typeface="Times New Roman" panose="02020603050405020304" pitchFamily="18" charset="0"/>
                  </a:rPr>
                  <a:t>1,2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3 respectively. Assume the system transmits data at the rate equal to the Shannon’s channel capacity and the noise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=1, </m:t>
                    </m:r>
                    <m:f>
                      <m:f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:r>
                  <a:rPr lang="en-US" altLang="zh-TW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subchannels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ml-IN" altLang="zh-TW" sz="1600" dirty="0" smtClean="0">
                    <a:latin typeface="Times New Roman" panose="02020603050405020304" pitchFamily="18" charset="0"/>
                  </a:rPr>
                  <a:t>1,2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3 respectively. </a:t>
                </a: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" y="0"/>
                <a:ext cx="12191998" cy="1036694"/>
              </a:xfrm>
              <a:prstGeom prst="rect">
                <a:avLst/>
              </a:prstGeom>
              <a:blipFill>
                <a:blip r:embed="rId2"/>
                <a:stretch>
                  <a:fillRect l="-200" t="-1765" r="-250" b="-1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245532" y="939800"/>
                <a:ext cx="119464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Let the total transmit power be constrained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constant. Please derive the formulas for the optimum powers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allocated to the three sub-channels of frequency bands such that the overall channel capacity of the entire system can be 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maximized.</a:t>
                </a:r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2" y="939800"/>
                <a:ext cx="11946467" cy="830997"/>
              </a:xfrm>
              <a:prstGeom prst="rect">
                <a:avLst/>
              </a:prstGeom>
              <a:blipFill>
                <a:blip r:embed="rId3"/>
                <a:stretch>
                  <a:fillRect l="-255" t="-2206" r="-306"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45531" y="1710267"/>
                <a:ext cx="11506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the total transmit 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subchannel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please calculate the corresponding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TW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1" y="1710267"/>
                <a:ext cx="11506200" cy="338554"/>
              </a:xfrm>
              <a:prstGeom prst="rect">
                <a:avLst/>
              </a:prstGeom>
              <a:blipFill>
                <a:blip r:embed="rId4"/>
                <a:stretch>
                  <a:fillRect l="-265" t="-5455" b="-2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30" y="2046324"/>
            <a:ext cx="4086224" cy="5241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08" y="2577547"/>
            <a:ext cx="4104746" cy="266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310" y="2403151"/>
            <a:ext cx="1705455" cy="6148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765" y="2418762"/>
            <a:ext cx="4057121" cy="55831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530" y="2850746"/>
            <a:ext cx="4273549" cy="5793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33" y="3446568"/>
            <a:ext cx="3179320" cy="10597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6039" y="3430120"/>
            <a:ext cx="2607236" cy="111842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1461" y="3057201"/>
            <a:ext cx="5221703" cy="159327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-30369" y="1906755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-41589" y="501163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593" y="4960621"/>
            <a:ext cx="4031422" cy="44190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49" y="5499533"/>
            <a:ext cx="4640310" cy="50810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92021" y="5455392"/>
            <a:ext cx="1888179" cy="569452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7601502" y="4730594"/>
            <a:ext cx="4383620" cy="1353113"/>
            <a:chOff x="7787769" y="4735549"/>
            <a:chExt cx="4383620" cy="1353113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87769" y="4735549"/>
              <a:ext cx="4383620" cy="469195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7769" y="5166224"/>
              <a:ext cx="4371977" cy="479597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15816" y="5645821"/>
              <a:ext cx="4096279" cy="442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99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77558" y="-1"/>
            <a:ext cx="8178167" cy="2360023"/>
            <a:chOff x="155937" y="737915"/>
            <a:chExt cx="11896726" cy="312297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8760" y="2420574"/>
              <a:ext cx="6372224" cy="361951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63" y="1401399"/>
              <a:ext cx="11811000" cy="866775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938" y="737915"/>
              <a:ext cx="11896725" cy="714375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663" y="2193606"/>
              <a:ext cx="7134225" cy="2762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663" y="2736938"/>
              <a:ext cx="6886575" cy="3333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5937" y="3070313"/>
              <a:ext cx="11896725" cy="790575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421379" y="2531540"/>
            <a:ext cx="7544471" cy="3311911"/>
            <a:chOff x="136489" y="1041243"/>
            <a:chExt cx="12325350" cy="465436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489" y="1041243"/>
              <a:ext cx="12325350" cy="3990975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70153" y="4990755"/>
              <a:ext cx="3000375" cy="704850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-2135" y="236876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(c)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825572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9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" y="0"/>
            <a:ext cx="1219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p"/>
            </a:pP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TW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precoded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duobinary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signaling coder consisting of a differential encoder and a correlative coder following by an ideal channel is shown as in the following figure.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94" y="292387"/>
            <a:ext cx="4781006" cy="15028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-43541" y="477648"/>
            <a:ext cx="7498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lphaLcParenBoth"/>
            </a:pP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and plot the frequency magnitude of the correlative coder with the ideal channel.</a:t>
            </a:r>
          </a:p>
          <a:p>
            <a:pPr marL="342900" indent="-342900" algn="just">
              <a:buAutoNum type="alphaLcParenBoth"/>
            </a:pP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required transmission bandwidth of this scheme?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1043833"/>
            <a:ext cx="5789839" cy="51675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1540071"/>
            <a:ext cx="6289221" cy="25341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134" y="1774069"/>
            <a:ext cx="2800215" cy="44272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44" y="1935060"/>
            <a:ext cx="233590" cy="14015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" y="2075214"/>
            <a:ext cx="1000012" cy="28221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271" y="2075214"/>
            <a:ext cx="2198382" cy="34330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-101178" y="99240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(a)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2355" y="1062423"/>
            <a:ext cx="2049645" cy="17763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64739" y="2366280"/>
                <a:ext cx="8776879" cy="472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從 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</a:t>
                </a:r>
                <a:r>
                  <a:rPr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得知，我們需要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 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interval </a:t>
                </a:r>
                <a:r>
                  <a:rPr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來取樣 </a:t>
                </a:r>
                <a:r>
                  <a:rPr lang="en-US" altLang="zh-TW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received symbol</a:t>
                </a:r>
                <a:r>
                  <a:rPr lang="zh-TW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。因此所需的傳輸頻寬為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" y="2366280"/>
                <a:ext cx="8776879" cy="472502"/>
              </a:xfrm>
              <a:prstGeom prst="rect">
                <a:avLst/>
              </a:prstGeom>
              <a:blipFill>
                <a:blip r:embed="rId10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-97398" y="217981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(b)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0" y="2838782"/>
            <a:ext cx="12192000" cy="6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64739" y="2928426"/>
            <a:ext cx="8443535" cy="1443277"/>
            <a:chOff x="64739" y="2928426"/>
            <a:chExt cx="11439525" cy="193993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739" y="2928426"/>
              <a:ext cx="11439525" cy="156210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546" y="4477831"/>
              <a:ext cx="10591800" cy="390525"/>
            </a:xfrm>
            <a:prstGeom prst="rect">
              <a:avLst/>
            </a:prstGeom>
          </p:spPr>
        </p:pic>
      </p:grpSp>
      <p:pic>
        <p:nvPicPr>
          <p:cNvPr id="29" name="圖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160" y="4692700"/>
            <a:ext cx="6773084" cy="200785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9648" y="4535261"/>
            <a:ext cx="4110544" cy="2322739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0" y="441160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(d)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00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5536</TotalTime>
  <Words>600</Words>
  <Application>Microsoft Office PowerPoint</Application>
  <PresentationFormat>寬螢幕</PresentationFormat>
  <Paragraphs>94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Kartika</vt:lpstr>
      <vt:lpstr>微軟正黑體</vt:lpstr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Wen-Yuan Chen</dc:creator>
  <cp:lastModifiedBy>Wen-Yuan Chen</cp:lastModifiedBy>
  <cp:revision>81</cp:revision>
  <dcterms:created xsi:type="dcterms:W3CDTF">2019-12-13T03:20:04Z</dcterms:created>
  <dcterms:modified xsi:type="dcterms:W3CDTF">2020-01-08T07:11:05Z</dcterms:modified>
</cp:coreProperties>
</file>